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0" r:id="rId1"/>
  </p:sldMasterIdLst>
  <p:sldIdLst>
    <p:sldId id="256" r:id="rId2"/>
    <p:sldId id="287" r:id="rId3"/>
    <p:sldId id="268" r:id="rId4"/>
    <p:sldId id="269" r:id="rId5"/>
    <p:sldId id="270" r:id="rId6"/>
    <p:sldId id="275" r:id="rId7"/>
    <p:sldId id="277" r:id="rId8"/>
    <p:sldId id="278" r:id="rId9"/>
    <p:sldId id="281" r:id="rId10"/>
    <p:sldId id="282" r:id="rId11"/>
    <p:sldId id="283" r:id="rId12"/>
    <p:sldId id="284" r:id="rId13"/>
    <p:sldId id="285" r:id="rId14"/>
    <p:sldId id="286" r:id="rId15"/>
    <p:sldId id="279" r:id="rId16"/>
    <p:sldId id="288" r:id="rId17"/>
    <p:sldId id="266" r:id="rId18"/>
    <p:sldId id="289" r:id="rId19"/>
    <p:sldId id="290" r:id="rId20"/>
    <p:sldId id="291" r:id="rId21"/>
    <p:sldId id="292" r:id="rId22"/>
    <p:sldId id="293" r:id="rId2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89" d="100"/>
          <a:sy n="89" d="100"/>
        </p:scale>
        <p:origin x="84" y="4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A7303D9-24F5-FC42-89E9-A73F8390B462}" type="datetimeFigureOut">
              <a:rPr lang="en-US" smtClean="0"/>
              <a:pPr/>
              <a:t>6/9/2021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5840" y="1136132"/>
            <a:ext cx="7772400" cy="4571999"/>
          </a:xfrm>
        </p:spPr>
        <p:txBody>
          <a:bodyPr>
            <a:normAutofit/>
          </a:bodyPr>
          <a:lstStyle/>
          <a:p>
            <a:pPr algn="ctr"/>
            <a:r>
              <a:rPr lang="en-GB" sz="6600" dirty="0" err="1"/>
              <a:t>Eduqas</a:t>
            </a:r>
            <a:br>
              <a:rPr lang="en-GB" sz="6600" dirty="0"/>
            </a:br>
            <a:r>
              <a:rPr lang="en-GB" sz="6600" dirty="0"/>
              <a:t>A-Level Music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649" y="4800600"/>
            <a:ext cx="8818240" cy="914400"/>
          </a:xfrm>
        </p:spPr>
        <p:txBody>
          <a:bodyPr>
            <a:noAutofit/>
          </a:bodyPr>
          <a:lstStyle/>
          <a:p>
            <a:r>
              <a:rPr lang="en-GB" sz="2400" dirty="0"/>
              <a:t>King Edward VI Handsworth Grammar School for Boys</a:t>
            </a:r>
          </a:p>
        </p:txBody>
      </p:sp>
      <p:pic>
        <p:nvPicPr>
          <p:cNvPr id="4" name="Picture 3" descr="HGS Small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190" y="332656"/>
            <a:ext cx="1333500" cy="1270000"/>
          </a:xfrm>
          <a:prstGeom prst="rect">
            <a:avLst/>
          </a:prstGeom>
        </p:spPr>
      </p:pic>
      <p:pic>
        <p:nvPicPr>
          <p:cNvPr id="5" name="Picture 4" descr="KE Bad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969" y="221873"/>
            <a:ext cx="1855992" cy="1855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10000">
        <p:push dir="u"/>
      </p:transition>
    </mc:Choice>
    <mc:Fallback xmlns="">
      <p:transition xmlns:p14="http://schemas.microsoft.com/office/powerpoint/2010/main" spd="slow" advClick="0" advTm="10000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01AE61-D85B-4C65-9722-A6DF9371D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-1136"/>
            <a:ext cx="475727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CE103A-A67A-4A52-8A6B-EE67E09E5C66}"/>
              </a:ext>
            </a:extLst>
          </p:cNvPr>
          <p:cNvSpPr txBox="1"/>
          <p:nvPr/>
        </p:nvSpPr>
        <p:spPr>
          <a:xfrm>
            <a:off x="755576" y="2060848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Make sure you know these!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1B11742-41B0-4388-B58A-BC4D389897EF}"/>
              </a:ext>
            </a:extLst>
          </p:cNvPr>
          <p:cNvCxnSpPr>
            <a:cxnSpLocks/>
          </p:cNvCxnSpPr>
          <p:nvPr/>
        </p:nvCxnSpPr>
        <p:spPr>
          <a:xfrm>
            <a:off x="3779912" y="1916832"/>
            <a:ext cx="576064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480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6D5DCD-C93C-451A-83AD-61DA7BF68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83" y="699706"/>
            <a:ext cx="8116433" cy="545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3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9E30F2CB-D3DC-462B-AB0A-6CBBC6397430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00845" y="4980795"/>
            <a:ext cx="982512" cy="812781"/>
          </a:xfrm>
          <a:prstGeom prst="curvedConnector3">
            <a:avLst>
              <a:gd name="adj1" fmla="val 50000"/>
            </a:avLst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DF60A2A-34CE-4D2C-9056-B1BE6BA6188F}"/>
              </a:ext>
            </a:extLst>
          </p:cNvPr>
          <p:cNvSpPr txBox="1"/>
          <p:nvPr/>
        </p:nvSpPr>
        <p:spPr>
          <a:xfrm>
            <a:off x="3792101" y="6165304"/>
            <a:ext cx="2804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This is an ‘extension’ task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71E50EC-E802-4B02-A9F9-70F2256F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5" y="764705"/>
            <a:ext cx="7931387" cy="415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06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3AC40E-AD72-4930-982F-8C09A2551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07" y="1196752"/>
            <a:ext cx="7718829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68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4BC709-F146-40CD-967E-7418EBF30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684" y="37005"/>
            <a:ext cx="5460796" cy="678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19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61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3 - Appraising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62E3EE-F594-43E4-9B0C-28CAA2393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116632"/>
            <a:ext cx="5557032" cy="62946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4E32884-E640-48D1-A026-31CB0F013F65}"/>
              </a:ext>
            </a:extLst>
          </p:cNvPr>
          <p:cNvCxnSpPr>
            <a:cxnSpLocks/>
          </p:cNvCxnSpPr>
          <p:nvPr/>
        </p:nvCxnSpPr>
        <p:spPr>
          <a:xfrm>
            <a:off x="2123728" y="3645024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2C7BC90-B78B-41A1-B417-594012931BDE}"/>
              </a:ext>
            </a:extLst>
          </p:cNvPr>
          <p:cNvSpPr txBox="1"/>
          <p:nvPr/>
        </p:nvSpPr>
        <p:spPr>
          <a:xfrm>
            <a:off x="348242" y="3460358"/>
            <a:ext cx="191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study </a:t>
            </a:r>
            <a:r>
              <a:rPr lang="en-GB" dirty="0" err="1"/>
              <a:t>AoS</a:t>
            </a:r>
            <a:r>
              <a:rPr lang="en-GB" dirty="0"/>
              <a:t>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B6847A4-1B26-4134-A961-09F2495EB27B}"/>
              </a:ext>
            </a:extLst>
          </p:cNvPr>
          <p:cNvCxnSpPr>
            <a:cxnSpLocks/>
          </p:cNvCxnSpPr>
          <p:nvPr/>
        </p:nvCxnSpPr>
        <p:spPr>
          <a:xfrm>
            <a:off x="2123728" y="4149080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027B1AD-141A-4CBA-948D-D853BCD2F371}"/>
              </a:ext>
            </a:extLst>
          </p:cNvPr>
          <p:cNvSpPr txBox="1"/>
          <p:nvPr/>
        </p:nvSpPr>
        <p:spPr>
          <a:xfrm>
            <a:off x="343554" y="3937269"/>
            <a:ext cx="1847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study </a:t>
            </a:r>
            <a:r>
              <a:rPr lang="en-GB" dirty="0" err="1"/>
              <a:t>AoS</a:t>
            </a:r>
            <a:r>
              <a:rPr lang="en-GB" dirty="0"/>
              <a:t> 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F970593-72AF-4D87-87E3-E90FCD4290AA}"/>
              </a:ext>
            </a:extLst>
          </p:cNvPr>
          <p:cNvCxnSpPr>
            <a:cxnSpLocks/>
          </p:cNvCxnSpPr>
          <p:nvPr/>
        </p:nvCxnSpPr>
        <p:spPr>
          <a:xfrm>
            <a:off x="2123728" y="5157192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69A304F-142E-44EC-A0B2-44292E9DE89F}"/>
              </a:ext>
            </a:extLst>
          </p:cNvPr>
          <p:cNvCxnSpPr>
            <a:cxnSpLocks/>
          </p:cNvCxnSpPr>
          <p:nvPr/>
        </p:nvCxnSpPr>
        <p:spPr>
          <a:xfrm>
            <a:off x="2123728" y="5589240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7F08B4-D056-4F13-91D1-D1BE5A60244C}"/>
              </a:ext>
            </a:extLst>
          </p:cNvPr>
          <p:cNvSpPr txBox="1"/>
          <p:nvPr/>
        </p:nvSpPr>
        <p:spPr>
          <a:xfrm>
            <a:off x="387355" y="5000912"/>
            <a:ext cx="173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These are your</a:t>
            </a:r>
          </a:p>
          <a:p>
            <a:pPr algn="ctr"/>
            <a:r>
              <a:rPr lang="en-GB" dirty="0"/>
              <a:t>set works</a:t>
            </a:r>
          </a:p>
        </p:txBody>
      </p:sp>
    </p:spTree>
    <p:extLst>
      <p:ext uri="{BB962C8B-B14F-4D97-AF65-F5344CB8AC3E}">
        <p14:creationId xmlns:p14="http://schemas.microsoft.com/office/powerpoint/2010/main" val="3983800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61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3 - Appraising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30F05E-58D9-412C-9742-058215F6A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104" y="0"/>
            <a:ext cx="5382376" cy="68017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E66B953-6E4A-473C-8318-3B92F6708917}"/>
              </a:ext>
            </a:extLst>
          </p:cNvPr>
          <p:cNvCxnSpPr>
            <a:cxnSpLocks/>
          </p:cNvCxnSpPr>
          <p:nvPr/>
        </p:nvCxnSpPr>
        <p:spPr>
          <a:xfrm>
            <a:off x="2275925" y="2433152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C32F8B-6DEC-4D18-970C-38D43F536799}"/>
              </a:ext>
            </a:extLst>
          </p:cNvPr>
          <p:cNvCxnSpPr>
            <a:cxnSpLocks/>
          </p:cNvCxnSpPr>
          <p:nvPr/>
        </p:nvCxnSpPr>
        <p:spPr>
          <a:xfrm>
            <a:off x="2275925" y="2865200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E43645D-B8DB-488A-956D-3CE3109F2646}"/>
              </a:ext>
            </a:extLst>
          </p:cNvPr>
          <p:cNvSpPr txBox="1"/>
          <p:nvPr/>
        </p:nvSpPr>
        <p:spPr>
          <a:xfrm>
            <a:off x="539552" y="2276872"/>
            <a:ext cx="173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These are your</a:t>
            </a:r>
          </a:p>
          <a:p>
            <a:pPr algn="ctr"/>
            <a:r>
              <a:rPr lang="en-GB" dirty="0"/>
              <a:t>set works</a:t>
            </a:r>
          </a:p>
        </p:txBody>
      </p:sp>
    </p:spTree>
    <p:extLst>
      <p:ext uri="{BB962C8B-B14F-4D97-AF65-F5344CB8AC3E}">
        <p14:creationId xmlns:p14="http://schemas.microsoft.com/office/powerpoint/2010/main" val="4233806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Component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1565"/>
            <a:ext cx="8229600" cy="469177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choice of </a:t>
            </a:r>
            <a:r>
              <a:rPr lang="en-US" b="1" dirty="0"/>
              <a:t>one </a:t>
            </a:r>
            <a:r>
              <a:rPr lang="en-US" dirty="0"/>
              <a:t>area of study from:</a:t>
            </a:r>
            <a:br>
              <a:rPr lang="en-US" dirty="0"/>
            </a:br>
            <a:r>
              <a:rPr lang="en-US" dirty="0"/>
              <a:t>Area of study E: </a:t>
            </a:r>
            <a:r>
              <a:rPr lang="en-US" b="1" dirty="0"/>
              <a:t>Into the Twentieth Century </a:t>
            </a:r>
            <a:r>
              <a:rPr lang="en-US" dirty="0"/>
              <a:t>including </a:t>
            </a:r>
            <a:r>
              <a:rPr lang="en-US" b="1" dirty="0"/>
              <a:t>two </a:t>
            </a:r>
            <a:r>
              <a:rPr lang="en-US" dirty="0"/>
              <a:t>set works: </a:t>
            </a:r>
          </a:p>
          <a:p>
            <a:r>
              <a:rPr lang="en-US" i="1" dirty="0"/>
              <a:t>Trio for Oboe, Bassoon and Piano, Movement II: </a:t>
            </a:r>
            <a:r>
              <a:rPr lang="en-US" dirty="0"/>
              <a:t>Poulenc </a:t>
            </a:r>
            <a:r>
              <a:rPr lang="en-US" i="1" dirty="0"/>
              <a:t>Three Nocturnes, Number 1, </a:t>
            </a:r>
            <a:r>
              <a:rPr lang="en-US" i="1" dirty="0" err="1"/>
              <a:t>Nuages</a:t>
            </a:r>
            <a:r>
              <a:rPr lang="en-US" i="1" dirty="0"/>
              <a:t>: </a:t>
            </a:r>
            <a:r>
              <a:rPr lang="en-US" dirty="0"/>
              <a:t>Debussy </a:t>
            </a:r>
          </a:p>
          <a:p>
            <a:r>
              <a:rPr lang="en-US" dirty="0"/>
              <a:t>Area of study F: </a:t>
            </a:r>
            <a:r>
              <a:rPr lang="en-US" b="1" dirty="0"/>
              <a:t>Into the Twenty-first Century </a:t>
            </a:r>
            <a:r>
              <a:rPr lang="en-US" dirty="0"/>
              <a:t>including </a:t>
            </a:r>
            <a:r>
              <a:rPr lang="en-US" b="1" dirty="0"/>
              <a:t>two </a:t>
            </a:r>
            <a:r>
              <a:rPr lang="en-US" dirty="0"/>
              <a:t>set works: </a:t>
            </a:r>
          </a:p>
          <a:p>
            <a:r>
              <a:rPr lang="en-US" dirty="0"/>
              <a:t> </a:t>
            </a:r>
            <a:r>
              <a:rPr lang="en-US" i="1" dirty="0" err="1"/>
              <a:t>Asyla</a:t>
            </a:r>
            <a:r>
              <a:rPr lang="en-US" i="1" dirty="0"/>
              <a:t>, Movement 3, </a:t>
            </a:r>
            <a:r>
              <a:rPr lang="en-US" i="1" dirty="0" err="1"/>
              <a:t>Ecstasio</a:t>
            </a:r>
            <a:r>
              <a:rPr lang="en-US" i="1" dirty="0"/>
              <a:t>: </a:t>
            </a:r>
            <a:r>
              <a:rPr lang="en-US" dirty="0"/>
              <a:t>Thomas </a:t>
            </a:r>
            <a:r>
              <a:rPr lang="en-US" dirty="0" err="1"/>
              <a:t>Adès</a:t>
            </a:r>
            <a:r>
              <a:rPr lang="en-US" dirty="0"/>
              <a:t> </a:t>
            </a:r>
          </a:p>
          <a:p>
            <a:r>
              <a:rPr lang="en-US" dirty="0"/>
              <a:t> </a:t>
            </a:r>
            <a:r>
              <a:rPr lang="en-US" i="1" dirty="0"/>
              <a:t>String Quartet No. 2 (Opus California) Movements 1 (Boardwalk) and 4 (Natural </a:t>
            </a:r>
            <a:endParaRPr lang="en-US" dirty="0"/>
          </a:p>
          <a:p>
            <a:r>
              <a:rPr lang="en-US" i="1" dirty="0"/>
              <a:t>Bridges): </a:t>
            </a:r>
            <a:r>
              <a:rPr lang="en-US" dirty="0"/>
              <a:t>Sally Beamish </a:t>
            </a:r>
          </a:p>
          <a:p>
            <a:r>
              <a:rPr lang="en-US" b="1" dirty="0"/>
              <a:t>Questions: </a:t>
            </a:r>
            <a:endParaRPr lang="en-US" dirty="0"/>
          </a:p>
          <a:p>
            <a:pPr lvl="1"/>
            <a:r>
              <a:rPr lang="en-US" sz="2400" dirty="0"/>
              <a:t>Set work analysis with a score </a:t>
            </a:r>
          </a:p>
          <a:p>
            <a:pPr lvl="1"/>
            <a:r>
              <a:rPr lang="en-US" sz="2400" dirty="0"/>
              <a:t>Extended responses on wider context </a:t>
            </a:r>
          </a:p>
          <a:p>
            <a:pPr lvl="1"/>
            <a:r>
              <a:rPr lang="en-US" sz="2400" dirty="0"/>
              <a:t>Unprepared extracts of music with and without a score </a:t>
            </a:r>
          </a:p>
          <a:p>
            <a:pPr lvl="1"/>
            <a:r>
              <a:rPr lang="en-US" sz="2400" dirty="0"/>
              <a:t>Comparison questions </a:t>
            </a:r>
          </a:p>
          <a:p>
            <a:r>
              <a:rPr lang="en-US" dirty="0"/>
              <a:t>This component includes a listening examination.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035512"/>
      </p:ext>
    </p:extLst>
  </p:cSld>
  <p:clrMapOvr>
    <a:masterClrMapping/>
  </p:clrMapOvr>
  <p:transition spd="slow" advTm="10000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300A0-E0E0-417E-889B-8F385E8EF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arenR"/>
            </a:pPr>
            <a:r>
              <a:rPr lang="en-GB" b="0" dirty="0"/>
              <a:t>Component 1 - Prepare one solo piece for performance. It must last approximately 2 minutes and you will need to have a copy of the score for me to consult. Your piece should be grade 5/6 standard, minimum. Use slide 7 to help.</a:t>
            </a:r>
          </a:p>
          <a:p>
            <a:pPr marL="457200" indent="-457200">
              <a:buAutoNum type="arabicParenR"/>
            </a:pPr>
            <a:r>
              <a:rPr lang="en-GB" b="0" dirty="0"/>
              <a:t>Component 2 – learn the terms shown on slide 10 (structure, devices/ development and tonality/ harmony)</a:t>
            </a:r>
          </a:p>
          <a:p>
            <a:pPr marL="457200" indent="-457200">
              <a:buAutoNum type="arabicParenR"/>
            </a:pPr>
            <a:r>
              <a:rPr lang="en-GB" b="0" dirty="0"/>
              <a:t>Component 2 – work through the composing tasks A, B and C. I would like to see your ideas when you start in September.</a:t>
            </a:r>
          </a:p>
          <a:p>
            <a:pPr marL="457200" indent="-457200">
              <a:buAutoNum type="arabicParenR"/>
            </a:pPr>
            <a:r>
              <a:rPr lang="en-GB" b="0" dirty="0"/>
              <a:t>Component 3 - Listen to Haydn’s Symphony No. 104 in D major ’London’ and to Mendelssohn’s Symphony No. 4 in A major ‘Italian’. These are your set </a:t>
            </a:r>
            <a:r>
              <a:rPr lang="en-GB" b="0" dirty="0" err="1"/>
              <a:t>AoS</a:t>
            </a:r>
            <a:r>
              <a:rPr lang="en-GB" b="0" dirty="0"/>
              <a:t> A set works. Write a page about each symphony ensuring that you include details about the composer and the background to each composition.</a:t>
            </a:r>
          </a:p>
          <a:p>
            <a:pPr marL="457200" indent="-457200">
              <a:buAutoNum type="arabicParenR"/>
            </a:pPr>
            <a:endParaRPr lang="en-GB" b="0" dirty="0"/>
          </a:p>
          <a:p>
            <a:pPr marL="457200" indent="-457200">
              <a:buAutoNum type="arabicParenR"/>
            </a:pPr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330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300A0-E0E0-417E-889B-8F385E8EF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0" dirty="0"/>
              <a:t>5) Pick 2 symphonies </a:t>
            </a:r>
          </a:p>
          <a:p>
            <a:r>
              <a:rPr lang="en-GB" b="0" dirty="0"/>
              <a:t>listed on this slide and the</a:t>
            </a:r>
          </a:p>
          <a:p>
            <a:r>
              <a:rPr lang="en-GB" b="0" dirty="0"/>
              <a:t>next and find out: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When it was written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Instrumentation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Structure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Keys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Other key features</a:t>
            </a:r>
          </a:p>
          <a:p>
            <a:r>
              <a:rPr lang="en-GB" b="0" dirty="0"/>
              <a:t>Write this down.</a:t>
            </a:r>
          </a:p>
          <a:p>
            <a:pPr marL="457200" indent="-457200">
              <a:buAutoNum type="arabicParenR"/>
            </a:pPr>
            <a:endParaRPr lang="en-GB" b="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A75188-2F35-49AA-886E-3177A11C6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17060"/>
            <a:ext cx="5087060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56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5B708-1413-4D66-B886-A9A6E0BF1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50EF3-020B-45E1-98D6-0DC769879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/>
              <a:t>Over the next few slides you will be introduced to the </a:t>
            </a:r>
            <a:r>
              <a:rPr lang="en-GB" b="0" dirty="0" err="1"/>
              <a:t>Eduqas</a:t>
            </a:r>
            <a:r>
              <a:rPr lang="en-GB" b="0" dirty="0"/>
              <a:t> A-level course. I’ve not included all the information just the parts I feel are most relevant to you at the moment.</a:t>
            </a:r>
          </a:p>
          <a:p>
            <a:endParaRPr lang="en-GB" b="0" dirty="0"/>
          </a:p>
          <a:p>
            <a:r>
              <a:rPr lang="en-GB" b="0" dirty="0"/>
              <a:t>Please read through it carefully.</a:t>
            </a:r>
          </a:p>
          <a:p>
            <a:r>
              <a:rPr lang="en-GB" b="0" dirty="0"/>
              <a:t>There are tasks at the end of the presentation which should be completed in time for your first lesson in September.</a:t>
            </a:r>
          </a:p>
          <a:p>
            <a:endParaRPr lang="en-GB" dirty="0"/>
          </a:p>
          <a:p>
            <a:r>
              <a:rPr lang="en-GB" dirty="0"/>
              <a:t>Mr. M. Ward</a:t>
            </a:r>
          </a:p>
          <a:p>
            <a:r>
              <a:rPr lang="en-GB" b="0" dirty="0"/>
              <a:t>mward@Handsworth.bham.sch.uk</a:t>
            </a:r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866630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34E527-6481-4DD4-BCAD-F562AB1D2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776" y="357480"/>
            <a:ext cx="5296639" cy="407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89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F9878F-8307-44E8-8F5D-874874E05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373563"/>
          </a:xfrm>
        </p:spPr>
        <p:txBody>
          <a:bodyPr>
            <a:normAutofit/>
          </a:bodyPr>
          <a:lstStyle/>
          <a:p>
            <a:r>
              <a:rPr lang="en-GB" b="0" dirty="0"/>
              <a:t>6) Find out the key features</a:t>
            </a:r>
          </a:p>
          <a:p>
            <a:r>
              <a:rPr lang="en-GB" b="0" dirty="0"/>
              <a:t>of Ragtime, Dixieland,</a:t>
            </a:r>
          </a:p>
          <a:p>
            <a:r>
              <a:rPr lang="en-GB" b="0" dirty="0"/>
              <a:t>Early Jazz, Big Band, </a:t>
            </a:r>
          </a:p>
          <a:p>
            <a:r>
              <a:rPr lang="en-GB" b="0" dirty="0"/>
              <a:t>Be-bop and Cool Jazz</a:t>
            </a:r>
          </a:p>
          <a:p>
            <a:endParaRPr lang="en-GB" b="0" dirty="0"/>
          </a:p>
          <a:p>
            <a:r>
              <a:rPr lang="en-GB" b="0" dirty="0"/>
              <a:t>Listen to a selection of the</a:t>
            </a:r>
          </a:p>
          <a:p>
            <a:r>
              <a:rPr lang="en-GB" b="0" dirty="0"/>
              <a:t>Compositions/ albums </a:t>
            </a:r>
          </a:p>
          <a:p>
            <a:r>
              <a:rPr lang="en-GB" b="0" dirty="0"/>
              <a:t>listed on this slide</a:t>
            </a:r>
          </a:p>
          <a:p>
            <a:pPr marL="457200" indent="-457200">
              <a:buAutoNum type="arabicParenR"/>
            </a:pPr>
            <a:endParaRPr lang="en-GB" b="0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3A6C2D-C848-41A3-98C5-849796B59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757" y="731837"/>
            <a:ext cx="5039428" cy="2355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8B5C7A-636C-4F93-BB99-08C042157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951" y="3277281"/>
            <a:ext cx="5115639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840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F9878F-8307-44E8-8F5D-874874E05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373563"/>
          </a:xfrm>
        </p:spPr>
        <p:txBody>
          <a:bodyPr>
            <a:normAutofit/>
          </a:bodyPr>
          <a:lstStyle/>
          <a:p>
            <a:r>
              <a:rPr lang="en-GB" b="0" dirty="0"/>
              <a:t>7) Brush up on your treble clef or bass clef reading if needed.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503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C1267E-5C9D-4D57-8943-0B45046D2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542" y="0"/>
            <a:ext cx="474291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4DCD5C-4F82-4540-882B-36562AD656FF}"/>
              </a:ext>
            </a:extLst>
          </p:cNvPr>
          <p:cNvSpPr txBox="1"/>
          <p:nvPr/>
        </p:nvSpPr>
        <p:spPr>
          <a:xfrm>
            <a:off x="179512" y="1268760"/>
            <a:ext cx="2005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Most students opt</a:t>
            </a:r>
          </a:p>
          <a:p>
            <a:r>
              <a:rPr lang="en-GB" dirty="0"/>
              <a:t>for ‘A’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164917-7706-48FA-AC04-8D11D2C80A52}"/>
              </a:ext>
            </a:extLst>
          </p:cNvPr>
          <p:cNvCxnSpPr/>
          <p:nvPr/>
        </p:nvCxnSpPr>
        <p:spPr>
          <a:xfrm>
            <a:off x="1403648" y="1915091"/>
            <a:ext cx="796894" cy="577805"/>
          </a:xfrm>
          <a:prstGeom prst="straightConnector1">
            <a:avLst/>
          </a:prstGeom>
          <a:ln w="603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DA446C-89AA-4799-8776-3FCECA79761C}"/>
              </a:ext>
            </a:extLst>
          </p:cNvPr>
          <p:cNvCxnSpPr>
            <a:cxnSpLocks/>
          </p:cNvCxnSpPr>
          <p:nvPr/>
        </p:nvCxnSpPr>
        <p:spPr>
          <a:xfrm>
            <a:off x="759154" y="1994571"/>
            <a:ext cx="1580598" cy="2730573"/>
          </a:xfrm>
          <a:prstGeom prst="straightConnector1">
            <a:avLst/>
          </a:prstGeom>
          <a:ln w="603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21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16CDA-7988-4607-9E60-101692FFE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312" y="109074"/>
            <a:ext cx="5201376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83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1 - Performing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717FB4-E6F0-4EA4-9443-BEE6D2D65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0"/>
            <a:ext cx="5162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5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1 - Performing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089C76-3D9F-4462-93B6-BFDA2483C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486" y="4584"/>
            <a:ext cx="5253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58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1 - Performing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2B79BE-0E23-4943-9366-705C0BDD4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237515"/>
            <a:ext cx="5515745" cy="63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6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08959-5A2D-4F8F-B05D-38594040E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-23522"/>
            <a:ext cx="4839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42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0CE54B-91FB-4010-87B8-E92BB73E4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032" y="19508"/>
            <a:ext cx="5106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32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917BC13AAAC94784DEBB1F88544FB9" ma:contentTypeVersion="12" ma:contentTypeDescription="Create a new document." ma:contentTypeScope="" ma:versionID="d64d294b13835474bd07c1c3eaca3120">
  <xsd:schema xmlns:xsd="http://www.w3.org/2001/XMLSchema" xmlns:xs="http://www.w3.org/2001/XMLSchema" xmlns:p="http://schemas.microsoft.com/office/2006/metadata/properties" xmlns:ns2="1d2f2b20-96d0-444b-bd27-57d919887fa6" targetNamespace="http://schemas.microsoft.com/office/2006/metadata/properties" ma:root="true" ma:fieldsID="9e383050a2275c8ba4ce907e848b54be" ns2:_="">
    <xsd:import namespace="1d2f2b20-96d0-444b-bd27-57d919887f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f2b20-96d0-444b-bd27-57d919887f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1842b92-7d52-4e23-b04f-87756828c6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d2f2b20-96d0-444b-bd27-57d919887fa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689EF12-2C83-41E3-A58E-3FF954B2B3CD}"/>
</file>

<file path=customXml/itemProps2.xml><?xml version="1.0" encoding="utf-8"?>
<ds:datastoreItem xmlns:ds="http://schemas.openxmlformats.org/officeDocument/2006/customXml" ds:itemID="{4BDE7606-1AD1-4346-992F-58F6F08023B2}"/>
</file>

<file path=customXml/itemProps3.xml><?xml version="1.0" encoding="utf-8"?>
<ds:datastoreItem xmlns:ds="http://schemas.openxmlformats.org/officeDocument/2006/customXml" ds:itemID="{861B7679-1E4B-4F90-B79F-BC919D308796}"/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1016</TotalTime>
  <Words>540</Words>
  <Application>Microsoft Office PowerPoint</Application>
  <PresentationFormat>On-screen Show (4:3)</PresentationFormat>
  <Paragraphs>73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Arial Black</vt:lpstr>
      <vt:lpstr>Essential</vt:lpstr>
      <vt:lpstr>Eduqas A-Level Music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Component 3</vt:lpstr>
      <vt:lpstr>TASKS</vt:lpstr>
      <vt:lpstr>TASKS</vt:lpstr>
      <vt:lpstr>TASKS</vt:lpstr>
      <vt:lpstr>TASKS</vt:lpstr>
      <vt:lpstr>TASKS</vt:lpstr>
    </vt:vector>
  </TitlesOfParts>
  <Company>Handsworth Grammar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 Music</dc:title>
  <dc:creator>Mike Bernamont</dc:creator>
  <cp:lastModifiedBy>Martin Ward</cp:lastModifiedBy>
  <cp:revision>33</cp:revision>
  <cp:lastPrinted>2020-10-14T11:41:59Z</cp:lastPrinted>
  <dcterms:created xsi:type="dcterms:W3CDTF">2014-11-13T15:14:53Z</dcterms:created>
  <dcterms:modified xsi:type="dcterms:W3CDTF">2021-06-09T13:41:25Z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0x010100AD917BC13AAAC94784DEBB1F88544FB9</vt:lpwstr>
  </property>
</Properties>
</file>